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7" r:id="rId2"/>
    <p:sldId id="320" r:id="rId3"/>
    <p:sldId id="319" r:id="rId4"/>
    <p:sldId id="321" r:id="rId5"/>
    <p:sldId id="323" r:id="rId6"/>
    <p:sldId id="324" r:id="rId7"/>
    <p:sldId id="322" r:id="rId8"/>
    <p:sldId id="325" r:id="rId9"/>
    <p:sldId id="326" r:id="rId10"/>
    <p:sldId id="327" r:id="rId11"/>
    <p:sldId id="281" r:id="rId12"/>
    <p:sldId id="299" r:id="rId13"/>
    <p:sldId id="258" r:id="rId14"/>
    <p:sldId id="304" r:id="rId15"/>
    <p:sldId id="303" r:id="rId16"/>
    <p:sldId id="302" r:id="rId17"/>
    <p:sldId id="30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59" r:id="rId31"/>
    <p:sldId id="260" r:id="rId32"/>
    <p:sldId id="267" r:id="rId33"/>
    <p:sldId id="268" r:id="rId34"/>
    <p:sldId id="269" r:id="rId35"/>
    <p:sldId id="261" r:id="rId36"/>
    <p:sldId id="262" r:id="rId37"/>
    <p:sldId id="263" r:id="rId38"/>
    <p:sldId id="264" r:id="rId39"/>
    <p:sldId id="301" r:id="rId40"/>
    <p:sldId id="300" r:id="rId41"/>
    <p:sldId id="306" r:id="rId42"/>
    <p:sldId id="328" r:id="rId43"/>
    <p:sldId id="330" r:id="rId44"/>
    <p:sldId id="331" r:id="rId45"/>
    <p:sldId id="332" r:id="rId46"/>
    <p:sldId id="333" r:id="rId47"/>
    <p:sldId id="334" r:id="rId48"/>
    <p:sldId id="335"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BBCBF7-7B93-4342-8DF8-CEE99E94B197}">
          <p14:sldIdLst>
            <p14:sldId id="317"/>
            <p14:sldId id="320"/>
            <p14:sldId id="319"/>
            <p14:sldId id="321"/>
            <p14:sldId id="323"/>
            <p14:sldId id="324"/>
            <p14:sldId id="322"/>
            <p14:sldId id="325"/>
            <p14:sldId id="326"/>
            <p14:sldId id="327"/>
            <p14:sldId id="281"/>
            <p14:sldId id="299"/>
            <p14:sldId id="258"/>
            <p14:sldId id="304"/>
            <p14:sldId id="303"/>
            <p14:sldId id="302"/>
            <p14:sldId id="305"/>
            <p14:sldId id="286"/>
            <p14:sldId id="287"/>
            <p14:sldId id="288"/>
            <p14:sldId id="289"/>
            <p14:sldId id="290"/>
            <p14:sldId id="291"/>
            <p14:sldId id="292"/>
            <p14:sldId id="293"/>
            <p14:sldId id="294"/>
            <p14:sldId id="295"/>
            <p14:sldId id="296"/>
            <p14:sldId id="297"/>
            <p14:sldId id="259"/>
            <p14:sldId id="260"/>
            <p14:sldId id="267"/>
            <p14:sldId id="268"/>
            <p14:sldId id="269"/>
            <p14:sldId id="261"/>
            <p14:sldId id="262"/>
            <p14:sldId id="263"/>
            <p14:sldId id="264"/>
            <p14:sldId id="301"/>
            <p14:sldId id="300"/>
            <p14:sldId id="306"/>
            <p14:sldId id="328"/>
            <p14:sldId id="330"/>
            <p14:sldId id="331"/>
            <p14:sldId id="332"/>
            <p14:sldId id="333"/>
            <p14:sldId id="334"/>
            <p14:sldId id="3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FFCA"/>
    <a:srgbClr val="004C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95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E4B497-F769-4C7D-AC53-AED1930F382E}" type="datetimeFigureOut">
              <a:rPr lang="en-US" smtClean="0"/>
              <a:pPr/>
              <a:t>5/27/2016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4B497-F769-4C7D-AC53-AED1930F382E}" type="datetimeFigureOut">
              <a:rPr lang="en-US" smtClean="0"/>
              <a:pPr/>
              <a:t>5/27/2016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4B497-F769-4C7D-AC53-AED1930F382E}" type="datetimeFigureOut">
              <a:rPr lang="en-US" smtClean="0"/>
              <a:pPr/>
              <a:t>5/27/2016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000" b="1">
                <a:ln w="9525">
                  <a:solidFill>
                    <a:schemeClr val="accent6">
                      <a:lumMod val="20000"/>
                      <a:lumOff val="80000"/>
                    </a:schemeClr>
                  </a:solidFill>
                </a:ln>
                <a:solidFill>
                  <a:schemeClr val="accent6">
                    <a:lumMod val="50000"/>
                  </a:schemeClr>
                </a:solidFill>
                <a:effectLst>
                  <a:outerShdw dist="38100" dir="5400000" algn="t"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b="1">
                <a:ln>
                  <a:solidFill>
                    <a:schemeClr val="tx2">
                      <a:lumMod val="20000"/>
                      <a:lumOff val="80000"/>
                    </a:schemeClr>
                  </a:solidFill>
                </a:ln>
                <a:solidFill>
                  <a:srgbClr val="002060"/>
                </a:solidFill>
                <a:effectLst>
                  <a:outerShdw blurRad="50800" dist="38100" dir="2700000" algn="tl" rotWithShape="0">
                    <a:prstClr val="black">
                      <a:alpha val="40000"/>
                    </a:prstClr>
                  </a:outerShdw>
                </a:effectLst>
              </a:defRPr>
            </a:lvl1pPr>
            <a:lvl2pPr>
              <a:defRPr b="1">
                <a:ln>
                  <a:solidFill>
                    <a:schemeClr val="tx2">
                      <a:lumMod val="20000"/>
                      <a:lumOff val="80000"/>
                    </a:schemeClr>
                  </a:solidFill>
                </a:ln>
                <a:solidFill>
                  <a:srgbClr val="002060"/>
                </a:solidFill>
                <a:effectLst>
                  <a:outerShdw blurRad="50800" dist="38100" dir="2700000" algn="tl" rotWithShape="0">
                    <a:prstClr val="black">
                      <a:alpha val="40000"/>
                    </a:prstClr>
                  </a:outerShdw>
                </a:effectLst>
              </a:defRPr>
            </a:lvl2pPr>
            <a:lvl3pPr>
              <a:defRPr b="1">
                <a:ln>
                  <a:solidFill>
                    <a:schemeClr val="tx2">
                      <a:lumMod val="20000"/>
                      <a:lumOff val="80000"/>
                    </a:schemeClr>
                  </a:solidFill>
                </a:ln>
                <a:solidFill>
                  <a:srgbClr val="002060"/>
                </a:solidFill>
                <a:effectLst>
                  <a:outerShdw blurRad="50800" dist="38100" dir="2700000" algn="tl" rotWithShape="0">
                    <a:prstClr val="black">
                      <a:alpha val="40000"/>
                    </a:prstClr>
                  </a:outerShdw>
                </a:effectLst>
              </a:defRPr>
            </a:lvl3pPr>
            <a:lvl4pPr>
              <a:defRPr b="1">
                <a:ln>
                  <a:solidFill>
                    <a:schemeClr val="tx2">
                      <a:lumMod val="20000"/>
                      <a:lumOff val="80000"/>
                    </a:schemeClr>
                  </a:solidFill>
                </a:ln>
                <a:solidFill>
                  <a:srgbClr val="002060"/>
                </a:solidFill>
                <a:effectLst>
                  <a:outerShdw blurRad="50800" dist="38100" dir="2700000" algn="tl" rotWithShape="0">
                    <a:prstClr val="black">
                      <a:alpha val="40000"/>
                    </a:prstClr>
                  </a:outerShdw>
                </a:effectLst>
              </a:defRPr>
            </a:lvl4pPr>
            <a:lvl5pPr>
              <a:defRPr b="1">
                <a:ln>
                  <a:solidFill>
                    <a:schemeClr val="tx2">
                      <a:lumMod val="20000"/>
                      <a:lumOff val="80000"/>
                    </a:schemeClr>
                  </a:solidFill>
                </a:ln>
                <a:solidFill>
                  <a:srgbClr val="002060"/>
                </a:solidFill>
                <a:effectLst>
                  <a:outerShdw blurRad="50800" dist="38100" dir="2700000" algn="tl" rotWithShape="0">
                    <a:prstClr val="black">
                      <a:alpha val="40000"/>
                    </a:prstClr>
                  </a:outerShdw>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4E4B497-F769-4C7D-AC53-AED1930F382E}" type="datetimeFigureOut">
              <a:rPr lang="en-US" smtClean="0"/>
              <a:pPr/>
              <a:t>5/27/2016</a:t>
            </a:fld>
            <a:endParaRPr lang="en-US"/>
          </a:p>
        </p:txBody>
      </p:sp>
      <p:sp>
        <p:nvSpPr>
          <p:cNvPr id="6" name="Slide Number Placeholder 5"/>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E4B497-F769-4C7D-AC53-AED1930F382E}" type="datetimeFigureOut">
              <a:rPr lang="en-US" smtClean="0"/>
              <a:pPr/>
              <a:t>5/27/2016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E4B497-F769-4C7D-AC53-AED1930F382E}" type="datetimeFigureOut">
              <a:rPr lang="en-US" smtClean="0"/>
              <a:pPr/>
              <a:t>5/27/2016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E4B497-F769-4C7D-AC53-AED1930F382E}" type="datetimeFigureOut">
              <a:rPr lang="en-US" smtClean="0"/>
              <a:pPr/>
              <a:t>5/27/2016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E4B497-F769-4C7D-AC53-AED1930F382E}" type="datetimeFigureOut">
              <a:rPr lang="en-US" smtClean="0"/>
              <a:pPr/>
              <a:t>5/27/2016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E4B497-F769-4C7D-AC53-AED1930F382E}" type="datetimeFigureOut">
              <a:rPr lang="en-US" smtClean="0"/>
              <a:pPr/>
              <a:t>5/27/2016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4B497-F769-4C7D-AC53-AED1930F382E}" type="datetimeFigureOut">
              <a:rPr lang="en-US" smtClean="0"/>
              <a:pPr/>
              <a:t>5/27/2016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4B497-F769-4C7D-AC53-AED1930F382E}" type="datetimeFigureOut">
              <a:rPr lang="en-US" smtClean="0"/>
              <a:pPr/>
              <a:t>5/27/2016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583DE3-6FFF-473A-9F88-5CEA66E931BC}" type="slidenum">
              <a:rPr lang="en-US" smtClean="0"/>
              <a:pPr/>
              <a:t>‹#›</a:t>
            </a:fld>
            <a:endParaRPr lang="en-US"/>
          </a:p>
        </p:txBody>
      </p:sp>
    </p:spTree>
  </p:cSld>
  <p:clrMapOvr>
    <a:masterClrMapping/>
  </p:clrMapOvr>
  <p:transition spd="med" advClick="0" advTm="6000">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4B497-F769-4C7D-AC53-AED1930F382E}" type="datetimeFigureOut">
              <a:rPr lang="en-US" smtClean="0"/>
              <a:pPr/>
              <a:t>5/27/2016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583DE3-6FFF-473A-9F88-5CEA66E931B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Click="0" advTm="6000">
    <p:dissolv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Box 1"/>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3683679076"/>
      </p:ext>
    </p:extLst>
  </p:cSld>
  <p:clrMapOvr>
    <a:masterClrMapping/>
  </p:clrMapOvr>
  <p:transition spd="med" advClick="0" advTm="6000">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1685137031"/>
      </p:ext>
    </p:extLst>
  </p:cSld>
  <p:clrMapOvr>
    <a:masterClrMapping/>
  </p:clrMapOvr>
  <p:transition spd="med" advClick="0" advTm="6000">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hi-IN" b="1" dirty="0" smtClean="0">
                <a:ln w="9525">
                  <a:solidFill>
                    <a:schemeClr val="accent6">
                      <a:lumMod val="20000"/>
                      <a:lumOff val="80000"/>
                    </a:schemeClr>
                  </a:solidFill>
                </a:ln>
                <a:solidFill>
                  <a:schemeClr val="accent6">
                    <a:lumMod val="50000"/>
                  </a:schemeClr>
                </a:solidFill>
              </a:rPr>
              <a:t>जल समस्या के </a:t>
            </a:r>
            <a:br>
              <a:rPr lang="hi-IN" b="1" dirty="0" smtClean="0">
                <a:ln w="9525">
                  <a:solidFill>
                    <a:schemeClr val="accent6">
                      <a:lumMod val="20000"/>
                      <a:lumOff val="80000"/>
                    </a:schemeClr>
                  </a:solidFill>
                </a:ln>
                <a:solidFill>
                  <a:schemeClr val="accent6">
                    <a:lumMod val="50000"/>
                  </a:schemeClr>
                </a:solidFill>
              </a:rPr>
            </a:br>
            <a:r>
              <a:rPr lang="hi-IN" b="1" dirty="0" smtClean="0">
                <a:ln w="9525">
                  <a:solidFill>
                    <a:schemeClr val="accent6">
                      <a:lumMod val="20000"/>
                      <a:lumOff val="80000"/>
                    </a:schemeClr>
                  </a:solidFill>
                </a:ln>
                <a:solidFill>
                  <a:schemeClr val="accent6">
                    <a:lumMod val="50000"/>
                  </a:schemeClr>
                </a:solidFill>
              </a:rPr>
              <a:t>समाधान का प्रयास</a:t>
            </a:r>
            <a:endParaRPr lang="en-US" b="1" dirty="0">
              <a:ln w="9525">
                <a:solidFill>
                  <a:schemeClr val="accent6">
                    <a:lumMod val="20000"/>
                    <a:lumOff val="80000"/>
                  </a:schemeClr>
                </a:solidFill>
              </a:ln>
              <a:solidFill>
                <a:schemeClr val="accent6">
                  <a:lumMod val="50000"/>
                </a:schemeClr>
              </a:solidFill>
            </a:endParaRPr>
          </a:p>
        </p:txBody>
      </p:sp>
      <p:sp>
        <p:nvSpPr>
          <p:cNvPr id="3" name="Content Placeholder 2"/>
          <p:cNvSpPr>
            <a:spLocks noGrp="1"/>
          </p:cNvSpPr>
          <p:nvPr>
            <p:ph idx="1"/>
          </p:nvPr>
        </p:nvSpPr>
        <p:spPr>
          <a:xfrm>
            <a:off x="457200" y="1828800"/>
            <a:ext cx="8305800" cy="4419600"/>
          </a:xfrm>
        </p:spPr>
        <p:txBody>
          <a:bodyPr>
            <a:noAutofit/>
          </a:bodyPr>
          <a:lstStyle/>
          <a:p>
            <a:r>
              <a:rPr lang="en-IN" sz="3400" b="1" dirty="0" smtClean="0">
                <a:ln>
                  <a:solidFill>
                    <a:schemeClr val="tx2">
                      <a:lumMod val="20000"/>
                      <a:lumOff val="80000"/>
                    </a:schemeClr>
                  </a:solidFill>
                </a:ln>
                <a:solidFill>
                  <a:srgbClr val="002060"/>
                </a:solidFill>
              </a:rPr>
              <a:t>2011-12 </a:t>
            </a:r>
            <a:r>
              <a:rPr lang="hi-IN" sz="3400" b="1" dirty="0" smtClean="0">
                <a:ln>
                  <a:solidFill>
                    <a:schemeClr val="tx2">
                      <a:lumMod val="20000"/>
                      <a:lumOff val="80000"/>
                    </a:schemeClr>
                  </a:solidFill>
                </a:ln>
                <a:solidFill>
                  <a:srgbClr val="002060"/>
                </a:solidFill>
              </a:rPr>
              <a:t>में सरस्वती मार्ग और आस-पास की गलियों में पानी की भयंकर समस्या थी|</a:t>
            </a:r>
          </a:p>
          <a:p>
            <a:r>
              <a:rPr lang="hi-IN" sz="3400" b="1" dirty="0" smtClean="0">
                <a:ln>
                  <a:solidFill>
                    <a:schemeClr val="tx2">
                      <a:lumMod val="20000"/>
                      <a:lumOff val="80000"/>
                    </a:schemeClr>
                  </a:solidFill>
                </a:ln>
                <a:solidFill>
                  <a:srgbClr val="002060"/>
                </a:solidFill>
              </a:rPr>
              <a:t>न सिर्फ गन्दा पानी आता था बल्कि आधी रात को जग कर पानी भरना पड़ता था |</a:t>
            </a:r>
          </a:p>
          <a:p>
            <a:r>
              <a:rPr lang="hi-IN" sz="3400" b="1" dirty="0" smtClean="0">
                <a:ln>
                  <a:solidFill>
                    <a:schemeClr val="tx2">
                      <a:lumMod val="20000"/>
                      <a:lumOff val="80000"/>
                    </a:schemeClr>
                  </a:solidFill>
                </a:ln>
                <a:solidFill>
                  <a:srgbClr val="002060"/>
                </a:solidFill>
              </a:rPr>
              <a:t>नवउमंग मित्र मण्डल के सदस्यों ने क्षेत्रवासियों की शिकायत को मुख्यमंत्री एवं उप-राज्यपाल कार्यालय तक पहुंचाया |</a:t>
            </a:r>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b="1" dirty="0" smtClean="0">
                <a:ln w="9525">
                  <a:solidFill>
                    <a:schemeClr val="accent6">
                      <a:lumMod val="20000"/>
                      <a:lumOff val="80000"/>
                    </a:schemeClr>
                  </a:solidFill>
                </a:ln>
                <a:solidFill>
                  <a:schemeClr val="accent6">
                    <a:lumMod val="50000"/>
                  </a:schemeClr>
                </a:solidFill>
              </a:rPr>
              <a:t>जल समस्या के </a:t>
            </a:r>
            <a:br>
              <a:rPr lang="hi-IN" b="1" dirty="0" smtClean="0">
                <a:ln w="9525">
                  <a:solidFill>
                    <a:schemeClr val="accent6">
                      <a:lumMod val="20000"/>
                      <a:lumOff val="80000"/>
                    </a:schemeClr>
                  </a:solidFill>
                </a:ln>
                <a:solidFill>
                  <a:schemeClr val="accent6">
                    <a:lumMod val="50000"/>
                  </a:schemeClr>
                </a:solidFill>
              </a:rPr>
            </a:br>
            <a:r>
              <a:rPr lang="hi-IN" b="1" dirty="0" smtClean="0">
                <a:ln w="9525">
                  <a:solidFill>
                    <a:schemeClr val="accent6">
                      <a:lumMod val="20000"/>
                      <a:lumOff val="80000"/>
                    </a:schemeClr>
                  </a:solidFill>
                </a:ln>
                <a:solidFill>
                  <a:schemeClr val="accent6">
                    <a:lumMod val="50000"/>
                  </a:schemeClr>
                </a:solidFill>
              </a:rPr>
              <a:t>समाधान का प्रयास</a:t>
            </a:r>
            <a:endParaRPr lang="en-US" b="1" dirty="0">
              <a:ln w="9525">
                <a:solidFill>
                  <a:schemeClr val="accent6">
                    <a:lumMod val="20000"/>
                    <a:lumOff val="80000"/>
                  </a:schemeClr>
                </a:solidFill>
              </a:ln>
              <a:solidFill>
                <a:schemeClr val="accent6">
                  <a:lumMod val="50000"/>
                </a:schemeClr>
              </a:solidFill>
            </a:endParaRPr>
          </a:p>
        </p:txBody>
      </p:sp>
      <p:sp>
        <p:nvSpPr>
          <p:cNvPr id="3" name="Content Placeholder 2"/>
          <p:cNvSpPr>
            <a:spLocks noGrp="1"/>
          </p:cNvSpPr>
          <p:nvPr>
            <p:ph idx="1"/>
          </p:nvPr>
        </p:nvSpPr>
        <p:spPr>
          <a:xfrm>
            <a:off x="304800" y="1447800"/>
            <a:ext cx="8686800" cy="5029200"/>
          </a:xfrm>
        </p:spPr>
        <p:txBody>
          <a:bodyPr>
            <a:noAutofit/>
          </a:bodyPr>
          <a:lstStyle/>
          <a:p>
            <a:r>
              <a:rPr lang="hi-IN" sz="2600" b="1" dirty="0" smtClean="0">
                <a:ln>
                  <a:solidFill>
                    <a:schemeClr val="tx2">
                      <a:lumMod val="20000"/>
                      <a:lumOff val="80000"/>
                    </a:schemeClr>
                  </a:solidFill>
                </a:ln>
                <a:solidFill>
                  <a:srgbClr val="002060"/>
                </a:solidFill>
              </a:rPr>
              <a:t>संतोषजनक कार्य न होने पर नवउमंग मित्र मण्डल ने </a:t>
            </a:r>
            <a:r>
              <a:rPr lang="en-IN" sz="2600" b="1" dirty="0" smtClean="0">
                <a:ln>
                  <a:solidFill>
                    <a:schemeClr val="tx2">
                      <a:lumMod val="20000"/>
                      <a:lumOff val="80000"/>
                    </a:schemeClr>
                  </a:solidFill>
                </a:ln>
                <a:solidFill>
                  <a:srgbClr val="002060"/>
                </a:solidFill>
              </a:rPr>
              <a:t>16.09.2012</a:t>
            </a:r>
            <a:r>
              <a:rPr lang="hi-IN" sz="2600" b="1" dirty="0" smtClean="0">
                <a:ln>
                  <a:solidFill>
                    <a:schemeClr val="tx2">
                      <a:lumMod val="20000"/>
                      <a:lumOff val="80000"/>
                    </a:schemeClr>
                  </a:solidFill>
                </a:ln>
                <a:solidFill>
                  <a:srgbClr val="002060"/>
                </a:solidFill>
              </a:rPr>
              <a:t> को सरस्वती मार्ग पर एक जागरूकता शिविर का आयोजन किया |</a:t>
            </a:r>
          </a:p>
          <a:p>
            <a:r>
              <a:rPr lang="hi-IN" sz="2600" b="1" dirty="0" smtClean="0">
                <a:ln>
                  <a:solidFill>
                    <a:schemeClr val="tx2">
                      <a:lumMod val="20000"/>
                      <a:lumOff val="80000"/>
                    </a:schemeClr>
                  </a:solidFill>
                </a:ln>
                <a:solidFill>
                  <a:srgbClr val="002060"/>
                </a:solidFill>
              </a:rPr>
              <a:t>शिविर में दिल्ली जल बोर्ड को 100 से अधिक शिकायती SMS क्षेत्रवासियों ने अपने-अपने मोबाइल से भेजे |</a:t>
            </a:r>
          </a:p>
          <a:p>
            <a:r>
              <a:rPr lang="hi-IN" sz="2600" dirty="0" smtClean="0"/>
              <a:t>इन प्रयासों के कारण दिल्ली जल बोर्ड ने</a:t>
            </a:r>
            <a:r>
              <a:rPr lang="en-IN" sz="2600" dirty="0" smtClean="0"/>
              <a:t>:</a:t>
            </a:r>
            <a:r>
              <a:rPr lang="hi-IN" sz="2600" dirty="0" smtClean="0"/>
              <a:t> </a:t>
            </a:r>
            <a:endParaRPr lang="en-IN" sz="2600" dirty="0" smtClean="0"/>
          </a:p>
          <a:p>
            <a:pPr lvl="1"/>
            <a:r>
              <a:rPr lang="hi-IN" sz="2600" dirty="0" smtClean="0"/>
              <a:t>मेन सप्लाई लाइन को 2 इंच से बढ़ा कर 6 इंच किया</a:t>
            </a:r>
            <a:r>
              <a:rPr lang="en-IN" sz="2600" dirty="0" smtClean="0"/>
              <a:t>;</a:t>
            </a:r>
          </a:p>
          <a:p>
            <a:pPr lvl="1"/>
            <a:r>
              <a:rPr lang="hi-IN" sz="2600" dirty="0" smtClean="0"/>
              <a:t>लगभग 200 मीटर नई पाइपलाइन बिछाई; और </a:t>
            </a:r>
          </a:p>
          <a:p>
            <a:pPr lvl="1"/>
            <a:r>
              <a:rPr lang="hi-IN" sz="2600" dirty="0" smtClean="0"/>
              <a:t>सभी वाल्व को पूरा खोला |</a:t>
            </a:r>
          </a:p>
          <a:p>
            <a:pPr marL="342900" lvl="1" indent="-342900">
              <a:buFont typeface="Arial" pitchFamily="34" charset="0"/>
              <a:buChar char="•"/>
            </a:pPr>
            <a:r>
              <a:rPr lang="hi-IN" sz="2600" dirty="0" smtClean="0"/>
              <a:t>इससे अधिकतर क्षेत्रवासियों को गंदे पानी और रात में जाग कर पानी भरने की समस्या से छुटकारा मिला |</a:t>
            </a:r>
          </a:p>
        </p:txBody>
      </p:sp>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overrideClrMapping bg1="lt1" tx1="dk1" bg2="lt2" tx2="dk2" accent1="accent1" accent2="accent2" accent3="accent3" accent4="accent4" accent5="accent5" accent6="accent6" hlink="hlink" folHlink="folHlink"/>
  </p:clrMapOvr>
  <p:transition spd="med" advClick="0" advTm="6000">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dirty="0" smtClean="0"/>
              <a:t>जल समस्या के </a:t>
            </a:r>
            <a:br>
              <a:rPr lang="hi-IN" dirty="0" smtClean="0"/>
            </a:br>
            <a:r>
              <a:rPr lang="hi-IN" dirty="0" smtClean="0"/>
              <a:t>समाधान का प्रयास</a:t>
            </a:r>
            <a:endParaRPr lang="en-US" dirty="0"/>
          </a:p>
        </p:txBody>
      </p:sp>
      <p:pic>
        <p:nvPicPr>
          <p:cNvPr id="4" name="Picture 3" descr="Jal.jpg"/>
          <p:cNvPicPr>
            <a:picLocks noChangeAspect="1"/>
          </p:cNvPicPr>
          <p:nvPr/>
        </p:nvPicPr>
        <p:blipFill>
          <a:blip r:embed="rId2" cstate="print"/>
          <a:stretch>
            <a:fillRect/>
          </a:stretch>
        </p:blipFill>
        <p:spPr>
          <a:xfrm>
            <a:off x="1371600" y="15240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dirty="0" smtClean="0"/>
              <a:t>जल समस्या के </a:t>
            </a:r>
            <a:br>
              <a:rPr lang="hi-IN" dirty="0" smtClean="0"/>
            </a:br>
            <a:r>
              <a:rPr lang="hi-IN" dirty="0" smtClean="0"/>
              <a:t>समाधान का प्रयास</a:t>
            </a:r>
            <a:endParaRPr lang="en-US" dirty="0"/>
          </a:p>
        </p:txBody>
      </p:sp>
      <p:pic>
        <p:nvPicPr>
          <p:cNvPr id="5" name="Picture 4" descr="DSC02609.JPG"/>
          <p:cNvPicPr>
            <a:picLocks noChangeAspect="1"/>
          </p:cNvPicPr>
          <p:nvPr/>
        </p:nvPicPr>
        <p:blipFill>
          <a:blip r:embed="rId2" cstate="print"/>
          <a:stretch>
            <a:fillRect/>
          </a:stretch>
        </p:blipFill>
        <p:spPr>
          <a:xfrm>
            <a:off x="1447800" y="1562100"/>
            <a:ext cx="6248400" cy="4686300"/>
          </a:xfrm>
          <a:prstGeom prst="rect">
            <a:avLst/>
          </a:prstGeom>
        </p:spPr>
      </p:pic>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dirty="0" smtClean="0"/>
              <a:t>जल समस्या के </a:t>
            </a:r>
            <a:br>
              <a:rPr lang="hi-IN" dirty="0" smtClean="0"/>
            </a:br>
            <a:r>
              <a:rPr lang="hi-IN" dirty="0" smtClean="0"/>
              <a:t>समाधान का प्रयास</a:t>
            </a:r>
            <a:endParaRPr lang="en-US" dirty="0"/>
          </a:p>
        </p:txBody>
      </p:sp>
      <p:pic>
        <p:nvPicPr>
          <p:cNvPr id="5" name="Picture 4" descr="DSC02611.JPG"/>
          <p:cNvPicPr>
            <a:picLocks noChangeAspect="1"/>
          </p:cNvPicPr>
          <p:nvPr/>
        </p:nvPicPr>
        <p:blipFill>
          <a:blip r:embed="rId2" cstate="print"/>
          <a:stretch>
            <a:fillRect/>
          </a:stretch>
        </p:blipFill>
        <p:spPr>
          <a:xfrm>
            <a:off x="1447800" y="1600200"/>
            <a:ext cx="6172200" cy="4629150"/>
          </a:xfrm>
          <a:prstGeom prst="rect">
            <a:avLst/>
          </a:prstGeom>
        </p:spPr>
      </p:pic>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dirty="0" smtClean="0"/>
              <a:t>जल समस्या के </a:t>
            </a:r>
            <a:br>
              <a:rPr lang="hi-IN" dirty="0" smtClean="0"/>
            </a:br>
            <a:r>
              <a:rPr lang="hi-IN" dirty="0" smtClean="0"/>
              <a:t>समाधान का प्रयास</a:t>
            </a:r>
            <a:endParaRPr lang="en-US" dirty="0"/>
          </a:p>
        </p:txBody>
      </p:sp>
      <p:pic>
        <p:nvPicPr>
          <p:cNvPr id="5" name="Picture 4" descr="DSC02616.JPG"/>
          <p:cNvPicPr>
            <a:picLocks noChangeAspect="1"/>
          </p:cNvPicPr>
          <p:nvPr/>
        </p:nvPicPr>
        <p:blipFill>
          <a:blip r:embed="rId2" cstate="print"/>
          <a:stretch>
            <a:fillRect/>
          </a:stretch>
        </p:blipFill>
        <p:spPr>
          <a:xfrm>
            <a:off x="1447800" y="1524000"/>
            <a:ext cx="6248400" cy="4686300"/>
          </a:xfrm>
          <a:prstGeom prst="rect">
            <a:avLst/>
          </a:prstGeom>
        </p:spPr>
      </p:pic>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hi-IN" dirty="0" smtClean="0"/>
              <a:t>जल समस्या के </a:t>
            </a:r>
            <a:br>
              <a:rPr lang="hi-IN" dirty="0" smtClean="0"/>
            </a:br>
            <a:r>
              <a:rPr lang="hi-IN" dirty="0" smtClean="0"/>
              <a:t>समाधान का प्रयास</a:t>
            </a:r>
            <a:endParaRPr lang="en-US" dirty="0"/>
          </a:p>
        </p:txBody>
      </p:sp>
      <p:pic>
        <p:nvPicPr>
          <p:cNvPr id="5" name="Picture 4" descr="Jal1 (2).JPG"/>
          <p:cNvPicPr>
            <a:picLocks noChangeAspect="1"/>
          </p:cNvPicPr>
          <p:nvPr/>
        </p:nvPicPr>
        <p:blipFill>
          <a:blip r:embed="rId2" cstate="print"/>
          <a:srcRect l="7031"/>
          <a:stretch>
            <a:fillRect/>
          </a:stretch>
        </p:blipFill>
        <p:spPr>
          <a:xfrm>
            <a:off x="304800" y="1905000"/>
            <a:ext cx="4179677" cy="3371850"/>
          </a:xfrm>
          <a:prstGeom prst="rect">
            <a:avLst/>
          </a:prstGeom>
        </p:spPr>
      </p:pic>
      <p:pic>
        <p:nvPicPr>
          <p:cNvPr id="6" name="Picture 5" descr="Jal1 (1).jpg"/>
          <p:cNvPicPr>
            <a:picLocks noChangeAspect="1"/>
          </p:cNvPicPr>
          <p:nvPr/>
        </p:nvPicPr>
        <p:blipFill>
          <a:blip r:embed="rId3" cstate="print"/>
          <a:stretch>
            <a:fillRect/>
          </a:stretch>
        </p:blipFill>
        <p:spPr>
          <a:xfrm>
            <a:off x="4636877" y="1922659"/>
            <a:ext cx="4114800" cy="3390737"/>
          </a:xfrm>
          <a:prstGeom prst="rect">
            <a:avLst/>
          </a:prstGeom>
        </p:spPr>
      </p:pic>
      <p:sp>
        <p:nvSpPr>
          <p:cNvPr id="7" name="TextBox 6"/>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sp>
        <p:nvSpPr>
          <p:cNvPr id="3" name="Content Placeholder 2"/>
          <p:cNvSpPr>
            <a:spLocks noGrp="1"/>
          </p:cNvSpPr>
          <p:nvPr>
            <p:ph idx="1"/>
          </p:nvPr>
        </p:nvSpPr>
        <p:spPr>
          <a:xfrm>
            <a:off x="457200" y="1600200"/>
            <a:ext cx="8229600" cy="4724400"/>
          </a:xfrm>
        </p:spPr>
        <p:txBody>
          <a:bodyPr>
            <a:normAutofit fontScale="85000" lnSpcReduction="10000"/>
          </a:bodyPr>
          <a:lstStyle/>
          <a:p>
            <a:r>
              <a:rPr lang="hi-IN" dirty="0" smtClean="0"/>
              <a:t>देश के 640 जिलों में “उत्तर पूर्व दिल्ली” सबसे घनी आबादी वाला जिला है | यहाँ 1 वर्ग कि.मी. में 37000 लोग रहते हैं|</a:t>
            </a:r>
          </a:p>
          <a:p>
            <a:r>
              <a:rPr lang="hi-IN" dirty="0" smtClean="0"/>
              <a:t>इस जिले में बेरोजगारी एक भयंकर समस्या है जिसके कारण नशाखोरी एवं क़ानून और व्यवस्था की समस्याएं बढ़ रही हैं|</a:t>
            </a:r>
          </a:p>
          <a:p>
            <a:r>
              <a:rPr lang="hi-IN" dirty="0" smtClean="0"/>
              <a:t>बेरोजगारी की समस्या के समाधान के लिए नवुउमंग मित्र मण्डल के अनुरोध पर खादी और ग्रामोद्योग आयोग (भारत सरकार) ने </a:t>
            </a:r>
            <a:r>
              <a:rPr lang="en-US" dirty="0" smtClean="0"/>
              <a:t>14.10.2012 </a:t>
            </a:r>
            <a:r>
              <a:rPr lang="hi-IN" dirty="0" smtClean="0"/>
              <a:t>को क्षेत्र में एक जागरूकता शिविर का आयोजन किया </a:t>
            </a:r>
          </a:p>
          <a:p>
            <a:r>
              <a:rPr lang="hi-IN" dirty="0" smtClean="0"/>
              <a:t>शिविर में 100 से अधिक क्षेत्रवासियों ने भाग लिया |</a:t>
            </a:r>
            <a:endParaRPr lang="en-US" dirty="0" smtClean="0"/>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1).jpg"/>
          <p:cNvPicPr>
            <a:picLocks noChangeAspect="1"/>
          </p:cNvPicPr>
          <p:nvPr/>
        </p:nvPicPr>
        <p:blipFill>
          <a:blip r:embed="rId2" cstate="print"/>
          <a:stretch>
            <a:fillRect/>
          </a:stretch>
        </p:blipFill>
        <p:spPr>
          <a:xfrm>
            <a:off x="1356360" y="14478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extBox 2"/>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2172919604"/>
      </p:ext>
    </p:extLst>
  </p:cSld>
  <p:clrMapOvr>
    <a:masterClrMapping/>
  </p:clrMapOvr>
  <p:transition spd="med" advClick="0" advTm="6000">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2).jpg"/>
          <p:cNvPicPr>
            <a:picLocks noChangeAspect="1"/>
          </p:cNvPicPr>
          <p:nvPr/>
        </p:nvPicPr>
        <p:blipFill>
          <a:blip r:embed="rId2" cstate="print"/>
          <a:stretch>
            <a:fillRect/>
          </a:stretch>
        </p:blipFill>
        <p:spPr>
          <a:xfrm>
            <a:off x="1447800" y="13716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3).jpg"/>
          <p:cNvPicPr>
            <a:picLocks noChangeAspect="1"/>
          </p:cNvPicPr>
          <p:nvPr/>
        </p:nvPicPr>
        <p:blipFill>
          <a:blip r:embed="rId2" cstate="print"/>
          <a:stretch>
            <a:fillRect/>
          </a:stretch>
        </p:blipFill>
        <p:spPr>
          <a:xfrm>
            <a:off x="1371600" y="13716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4).jpg"/>
          <p:cNvPicPr>
            <a:picLocks noChangeAspect="1"/>
          </p:cNvPicPr>
          <p:nvPr/>
        </p:nvPicPr>
        <p:blipFill>
          <a:blip r:embed="rId2" cstate="print"/>
          <a:stretch>
            <a:fillRect/>
          </a:stretch>
        </p:blipFill>
        <p:spPr>
          <a:xfrm>
            <a:off x="1371600" y="13716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5).jpg"/>
          <p:cNvPicPr>
            <a:picLocks noChangeAspect="1"/>
          </p:cNvPicPr>
          <p:nvPr/>
        </p:nvPicPr>
        <p:blipFill>
          <a:blip r:embed="rId2" cstate="print"/>
          <a:stretch>
            <a:fillRect/>
          </a:stretch>
        </p:blipFill>
        <p:spPr>
          <a:xfrm>
            <a:off x="1371600" y="12954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6).jpg"/>
          <p:cNvPicPr>
            <a:picLocks noChangeAspect="1"/>
          </p:cNvPicPr>
          <p:nvPr/>
        </p:nvPicPr>
        <p:blipFill>
          <a:blip r:embed="rId2" cstate="print"/>
          <a:stretch>
            <a:fillRect/>
          </a:stretch>
        </p:blipFill>
        <p:spPr>
          <a:xfrm>
            <a:off x="1371600" y="12954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7).jpg"/>
          <p:cNvPicPr>
            <a:picLocks noChangeAspect="1"/>
          </p:cNvPicPr>
          <p:nvPr/>
        </p:nvPicPr>
        <p:blipFill>
          <a:blip r:embed="rId2" cstate="print"/>
          <a:stretch>
            <a:fillRect/>
          </a:stretch>
        </p:blipFill>
        <p:spPr>
          <a:xfrm>
            <a:off x="1432560" y="134112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8).jpg"/>
          <p:cNvPicPr>
            <a:picLocks noChangeAspect="1"/>
          </p:cNvPicPr>
          <p:nvPr/>
        </p:nvPicPr>
        <p:blipFill>
          <a:blip r:embed="rId2" cstate="print"/>
          <a:stretch>
            <a:fillRect/>
          </a:stretch>
        </p:blipFill>
        <p:spPr>
          <a:xfrm>
            <a:off x="1371600" y="12954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9).jpg"/>
          <p:cNvPicPr>
            <a:picLocks noChangeAspect="1"/>
          </p:cNvPicPr>
          <p:nvPr/>
        </p:nvPicPr>
        <p:blipFill>
          <a:blip r:embed="rId2" cstate="print"/>
          <a:stretch>
            <a:fillRect/>
          </a:stretch>
        </p:blipFill>
        <p:spPr>
          <a:xfrm>
            <a:off x="1371600" y="14478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 (10).jpg"/>
          <p:cNvPicPr>
            <a:picLocks noChangeAspect="1"/>
          </p:cNvPicPr>
          <p:nvPr/>
        </p:nvPicPr>
        <p:blipFill>
          <a:blip r:embed="rId2" cstate="print"/>
          <a:stretch>
            <a:fillRect/>
          </a:stretch>
        </p:blipFill>
        <p:spPr>
          <a:xfrm>
            <a:off x="1447800" y="1371600"/>
            <a:ext cx="6339840" cy="4754880"/>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स्वरोजगार से स्वावलंबन</a:t>
            </a:r>
            <a:endParaRPr lang="en-US" dirty="0"/>
          </a:p>
        </p:txBody>
      </p:sp>
      <p:pic>
        <p:nvPicPr>
          <p:cNvPr id="4" name="Picture 3" descr="Khadi.jpg"/>
          <p:cNvPicPr>
            <a:picLocks noChangeAspect="1"/>
          </p:cNvPicPr>
          <p:nvPr/>
        </p:nvPicPr>
        <p:blipFill>
          <a:blip r:embed="rId2" cstate="print"/>
          <a:stretch>
            <a:fillRect/>
          </a:stretch>
        </p:blipFill>
        <p:spPr>
          <a:xfrm>
            <a:off x="2590800" y="1371599"/>
            <a:ext cx="3812158" cy="4876801"/>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1725019251"/>
      </p:ext>
    </p:extLst>
  </p:cSld>
  <p:clrMapOvr>
    <a:masterClrMapping/>
  </p:clrMapOvr>
  <p:transition spd="med" advClick="0" advTm="6000">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होली मिलन समारोह</a:t>
            </a:r>
            <a:endParaRPr lang="en-US" dirty="0"/>
          </a:p>
        </p:txBody>
      </p:sp>
      <p:sp>
        <p:nvSpPr>
          <p:cNvPr id="3" name="Content Placeholder 2"/>
          <p:cNvSpPr>
            <a:spLocks noGrp="1"/>
          </p:cNvSpPr>
          <p:nvPr>
            <p:ph idx="1"/>
          </p:nvPr>
        </p:nvSpPr>
        <p:spPr/>
        <p:txBody>
          <a:bodyPr>
            <a:normAutofit fontScale="92500" lnSpcReduction="10000"/>
          </a:bodyPr>
          <a:lstStyle/>
          <a:p>
            <a:r>
              <a:rPr lang="hi-IN" dirty="0" smtClean="0"/>
              <a:t>होली हमेशा से मेल-जोल बढ़ाने वाला त्यौहार माना जाता है | </a:t>
            </a:r>
          </a:p>
          <a:p>
            <a:r>
              <a:rPr lang="hi-IN" dirty="0" smtClean="0"/>
              <a:t>समय के साथ इसका असली मतलब बदल कर सिर्फ हुडदंग मचाना हो गया | </a:t>
            </a:r>
          </a:p>
          <a:p>
            <a:r>
              <a:rPr lang="hi-IN" dirty="0" smtClean="0"/>
              <a:t>ऐसे में इस त्यौहार की खोई रंगत वापिस पाने के मकसद से 17 मार्च 2014 को नवउमंग मित्र मण्डल के सदस्यों ने सरस्वती मार्ग पर होली मिलन समारोह का आयोजन किया |</a:t>
            </a:r>
          </a:p>
          <a:p>
            <a:r>
              <a:rPr lang="hi-IN" dirty="0" smtClean="0"/>
              <a:t>100 से अधिक क्षेत्रवासियों ने इसमें भाग ले कर गुलाल की होली एवं इत्र-वर्षा का आनंद उठाया |</a:t>
            </a:r>
            <a:endParaRPr lang="en-US" dirty="0"/>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होली मिलन समारोह</a:t>
            </a:r>
            <a:endParaRPr lang="en-US" dirty="0"/>
          </a:p>
        </p:txBody>
      </p:sp>
      <p:pic>
        <p:nvPicPr>
          <p:cNvPr id="4" name="Picture 3" descr="Holi (1).jpg"/>
          <p:cNvPicPr>
            <a:picLocks noChangeAspect="1"/>
          </p:cNvPicPr>
          <p:nvPr/>
        </p:nvPicPr>
        <p:blipFill>
          <a:blip r:embed="rId2" cstate="print"/>
          <a:stretch>
            <a:fillRect/>
          </a:stretch>
        </p:blipFill>
        <p:spPr>
          <a:xfrm>
            <a:off x="1295400" y="1295400"/>
            <a:ext cx="6632448" cy="4974336"/>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होली मिलन समारोह</a:t>
            </a:r>
            <a:endParaRPr lang="en-US" dirty="0"/>
          </a:p>
        </p:txBody>
      </p:sp>
      <p:pic>
        <p:nvPicPr>
          <p:cNvPr id="4" name="Picture 3" descr="Holi (2).jpg"/>
          <p:cNvPicPr>
            <a:picLocks noChangeAspect="1"/>
          </p:cNvPicPr>
          <p:nvPr/>
        </p:nvPicPr>
        <p:blipFill>
          <a:blip r:embed="rId2" cstate="print"/>
          <a:stretch>
            <a:fillRect/>
          </a:stretch>
        </p:blipFill>
        <p:spPr>
          <a:xfrm>
            <a:off x="1143000" y="1295400"/>
            <a:ext cx="6632448" cy="4974336"/>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होली मिलन समारोह</a:t>
            </a:r>
            <a:endParaRPr lang="en-US" dirty="0"/>
          </a:p>
        </p:txBody>
      </p:sp>
      <p:pic>
        <p:nvPicPr>
          <p:cNvPr id="4" name="Picture 3" descr="Holi (3).jpg"/>
          <p:cNvPicPr>
            <a:picLocks noChangeAspect="1"/>
          </p:cNvPicPr>
          <p:nvPr/>
        </p:nvPicPr>
        <p:blipFill>
          <a:blip r:embed="rId2" cstate="print"/>
          <a:stretch>
            <a:fillRect/>
          </a:stretch>
        </p:blipFill>
        <p:spPr>
          <a:xfrm>
            <a:off x="1066800" y="1219200"/>
            <a:ext cx="7022592" cy="5266944"/>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होली मिलन समारोह</a:t>
            </a:r>
            <a:endParaRPr lang="en-US" dirty="0"/>
          </a:p>
        </p:txBody>
      </p:sp>
      <p:pic>
        <p:nvPicPr>
          <p:cNvPr id="4" name="Picture 3" descr="Holi (4).jpg"/>
          <p:cNvPicPr>
            <a:picLocks noChangeAspect="1"/>
          </p:cNvPicPr>
          <p:nvPr/>
        </p:nvPicPr>
        <p:blipFill>
          <a:blip r:embed="rId2" cstate="print"/>
          <a:stretch>
            <a:fillRect/>
          </a:stretch>
        </p:blipFill>
        <p:spPr>
          <a:xfrm>
            <a:off x="1219200" y="1295400"/>
            <a:ext cx="6632448" cy="4974336"/>
          </a:xfrm>
          <a:prstGeom prst="rect">
            <a:avLst/>
          </a:prstGeom>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मतदाता जागरण</a:t>
            </a:r>
            <a:endParaRPr lang="en-US" dirty="0"/>
          </a:p>
        </p:txBody>
      </p:sp>
      <p:sp>
        <p:nvSpPr>
          <p:cNvPr id="3" name="Content Placeholder 2"/>
          <p:cNvSpPr>
            <a:spLocks noGrp="1"/>
          </p:cNvSpPr>
          <p:nvPr>
            <p:ph idx="1"/>
          </p:nvPr>
        </p:nvSpPr>
        <p:spPr/>
        <p:txBody>
          <a:bodyPr>
            <a:normAutofit fontScale="85000" lnSpcReduction="10000"/>
          </a:bodyPr>
          <a:lstStyle/>
          <a:p>
            <a:r>
              <a:rPr lang="hi-IN" dirty="0" smtClean="0"/>
              <a:t>हम अपने नेता खुद चुने यही लोकतंत्र है |</a:t>
            </a:r>
          </a:p>
          <a:p>
            <a:r>
              <a:rPr lang="hi-IN" dirty="0" smtClean="0"/>
              <a:t>लोकतंत्र का जश्न चुनाव के दिन देखते ही बनता है |</a:t>
            </a:r>
          </a:p>
          <a:p>
            <a:r>
              <a:rPr lang="hi-IN" dirty="0" smtClean="0"/>
              <a:t>लोगों को इसका महत्व बताने और उन्हें वोट डालने के लिए प्रेरित करने के मकसद से नवउमंग मित्र मण्डल के सदस्यों ने अप्रैल 2014 में हुए लोकसभा चुनाव से पहले सरस्वती मार्ग और आस-पास के क्षेत्र में पर्चे बांटे|</a:t>
            </a:r>
          </a:p>
          <a:p>
            <a:r>
              <a:rPr lang="hi-IN" dirty="0" smtClean="0"/>
              <a:t>नवउमंग मित्र मण्डल के सदस्यों के प्रयास कुछ तो काम कर ही गए क्योंकि सरकारी आंकड़ो के अनुसार लोकसभा चुनाव-</a:t>
            </a:r>
            <a:r>
              <a:rPr lang="en-IN" dirty="0" smtClean="0"/>
              <a:t>2014 </a:t>
            </a:r>
            <a:r>
              <a:rPr lang="hi-IN" dirty="0" smtClean="0"/>
              <a:t>में 67.32% वोट पड़े जो लोकसभा चुनाव</a:t>
            </a:r>
            <a:r>
              <a:rPr lang="en-US" dirty="0" smtClean="0"/>
              <a:t>-2009</a:t>
            </a:r>
            <a:r>
              <a:rPr lang="hi-IN" dirty="0" smtClean="0"/>
              <a:t> के 52.38% से कहीं ज्यादा थे| </a:t>
            </a:r>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मतदाता जागरण</a:t>
            </a:r>
            <a:endParaRPr lang="en-US" dirty="0"/>
          </a:p>
        </p:txBody>
      </p:sp>
      <p:pic>
        <p:nvPicPr>
          <p:cNvPr id="4" name="Picture 3" descr="Vote.jpg"/>
          <p:cNvPicPr>
            <a:picLocks noChangeAspect="1"/>
          </p:cNvPicPr>
          <p:nvPr/>
        </p:nvPicPr>
        <p:blipFill>
          <a:blip r:embed="rId2" cstate="print"/>
          <a:stretch>
            <a:fillRect/>
          </a:stretch>
        </p:blipFill>
        <p:spPr>
          <a:xfrm>
            <a:off x="2514600" y="1371600"/>
            <a:ext cx="4038600" cy="4876800"/>
          </a:xfrm>
          <a:prstGeom prst="rect">
            <a:avLst/>
          </a:prstGeom>
          <a:ln>
            <a:solidFill>
              <a:schemeClr val="tx1"/>
            </a:solidFill>
          </a:ln>
        </p:spPr>
      </p:pic>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स्वतंत्रता दिवस 2014</a:t>
            </a:r>
            <a:endParaRPr lang="en-US" dirty="0"/>
          </a:p>
        </p:txBody>
      </p:sp>
      <p:sp>
        <p:nvSpPr>
          <p:cNvPr id="3" name="Content Placeholder 2"/>
          <p:cNvSpPr>
            <a:spLocks noGrp="1"/>
          </p:cNvSpPr>
          <p:nvPr>
            <p:ph idx="1"/>
          </p:nvPr>
        </p:nvSpPr>
        <p:spPr/>
        <p:txBody>
          <a:bodyPr>
            <a:normAutofit fontScale="92500"/>
          </a:bodyPr>
          <a:lstStyle/>
          <a:p>
            <a:r>
              <a:rPr lang="hi-IN" dirty="0" smtClean="0"/>
              <a:t>68वें स्वतंत्रता दिवस (15.08.14) पर एक छोटा कार्यक्रम करने का निर्णय नवउमंग </a:t>
            </a:r>
            <a:r>
              <a:rPr lang="hi-IN" dirty="0"/>
              <a:t>मित्र मण्डल के </a:t>
            </a:r>
            <a:r>
              <a:rPr lang="hi-IN" dirty="0" smtClean="0"/>
              <a:t>कुछ सदस्यों ने सिर्फ एक रात पहले लिया |</a:t>
            </a:r>
          </a:p>
          <a:p>
            <a:r>
              <a:rPr lang="hi-IN" dirty="0" smtClean="0"/>
              <a:t>इसी अनुसार नवउमंग मित्र मण्डल के सदस्यों ने अपने </a:t>
            </a:r>
            <a:r>
              <a:rPr lang="hi-IN" dirty="0"/>
              <a:t>कुछ पड़ोसियों के साथ बैठ कर माननीय प्रधानमंत्रीजी के </a:t>
            </a:r>
            <a:r>
              <a:rPr lang="hi-IN" dirty="0" smtClean="0"/>
              <a:t>भाषण </a:t>
            </a:r>
            <a:r>
              <a:rPr lang="hi-IN" dirty="0"/>
              <a:t>का सीधा प्रसारण </a:t>
            </a:r>
            <a:r>
              <a:rPr lang="hi-IN" dirty="0" smtClean="0"/>
              <a:t>टी.वी. पर देखा |</a:t>
            </a:r>
          </a:p>
          <a:p>
            <a:r>
              <a:rPr lang="hi-IN" dirty="0" smtClean="0"/>
              <a:t>इसके बाद क्षेत्र के वरिष्ठ </a:t>
            </a:r>
            <a:r>
              <a:rPr lang="hi-IN" dirty="0"/>
              <a:t>नागरिक </a:t>
            </a:r>
            <a:r>
              <a:rPr lang="hi-IN" dirty="0" smtClean="0"/>
              <a:t>श्री राजवीर शर्मा जी द्वारा तिरंगा फहराया गया |</a:t>
            </a:r>
            <a:endParaRPr lang="en-US" dirty="0"/>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स्वतंत्रता दिवस 2014</a:t>
            </a:r>
            <a:endParaRPr lang="en-US" dirty="0"/>
          </a:p>
        </p:txBody>
      </p:sp>
      <p:pic>
        <p:nvPicPr>
          <p:cNvPr id="6" name="Picture 5" descr="IDay (3).jpg"/>
          <p:cNvPicPr>
            <a:picLocks noChangeAspect="1"/>
          </p:cNvPicPr>
          <p:nvPr/>
        </p:nvPicPr>
        <p:blipFill>
          <a:blip r:embed="rId2" cstate="print"/>
          <a:stretch>
            <a:fillRect/>
          </a:stretch>
        </p:blipFill>
        <p:spPr>
          <a:xfrm>
            <a:off x="762000" y="1676400"/>
            <a:ext cx="7701224" cy="4325996"/>
          </a:xfrm>
          <a:prstGeom prst="rect">
            <a:avLst/>
          </a:prstGeom>
        </p:spPr>
      </p:pic>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स्वतंत्रता दिवस 2014</a:t>
            </a:r>
            <a:endParaRPr lang="en-US" dirty="0"/>
          </a:p>
        </p:txBody>
      </p:sp>
      <p:pic>
        <p:nvPicPr>
          <p:cNvPr id="5" name="Picture 4" descr="IDay (2).jpg"/>
          <p:cNvPicPr>
            <a:picLocks noChangeAspect="1"/>
          </p:cNvPicPr>
          <p:nvPr/>
        </p:nvPicPr>
        <p:blipFill>
          <a:blip r:embed="rId2" cstate="print"/>
          <a:stretch>
            <a:fillRect/>
          </a:stretch>
        </p:blipFill>
        <p:spPr>
          <a:xfrm>
            <a:off x="685800" y="1522589"/>
            <a:ext cx="7870372" cy="4421011"/>
          </a:xfrm>
          <a:prstGeom prst="rect">
            <a:avLst/>
          </a:prstGeom>
        </p:spPr>
      </p:pic>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2924106916"/>
      </p:ext>
    </p:extLst>
  </p:cSld>
  <p:clrMapOvr>
    <a:masterClrMapping/>
  </p:clrMapOvr>
  <p:transition spd="med" advClick="0" advTm="6000">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i-IN" dirty="0" smtClean="0"/>
              <a:t>स्वतंत्रता दिवस 2014</a:t>
            </a:r>
            <a:endParaRPr lang="en-US" dirty="0"/>
          </a:p>
        </p:txBody>
      </p:sp>
      <p:pic>
        <p:nvPicPr>
          <p:cNvPr id="5" name="Picture 4" descr="IDay (1).jpg"/>
          <p:cNvPicPr>
            <a:picLocks noChangeAspect="1"/>
          </p:cNvPicPr>
          <p:nvPr/>
        </p:nvPicPr>
        <p:blipFill>
          <a:blip r:embed="rId2" cstate="print"/>
          <a:stretch>
            <a:fillRect/>
          </a:stretch>
        </p:blipFill>
        <p:spPr>
          <a:xfrm>
            <a:off x="3048000" y="1143000"/>
            <a:ext cx="2817519" cy="5015804"/>
          </a:xfrm>
          <a:prstGeom prst="rect">
            <a:avLst/>
          </a:prstGeom>
        </p:spPr>
      </p:pic>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cSld>
  <p:clrMapOvr>
    <a:masterClrMapping/>
  </p:clrMapOvr>
  <p:transition spd="med" advClick="0" advTm="6000">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1828800"/>
            <a:ext cx="6858000" cy="2862322"/>
          </a:xfrm>
          <a:prstGeom prst="rect">
            <a:avLst/>
          </a:prstGeom>
          <a:noFill/>
        </p:spPr>
        <p:txBody>
          <a:bodyPr wrap="square" rtlCol="0">
            <a:spAutoFit/>
          </a:bodyPr>
          <a:lstStyle/>
          <a:p>
            <a:r>
              <a:rPr lang="hi-IN" dirty="0"/>
              <a:t>15.08.15: नवउमंग मित्र मण्डल की ओर से </a:t>
            </a:r>
            <a:r>
              <a:rPr lang="hi-IN" dirty="0" smtClean="0"/>
              <a:t>सरस्वती </a:t>
            </a:r>
            <a:r>
              <a:rPr lang="hi-IN" dirty="0"/>
              <a:t>मार्ग, छ्ज्जुपुर में 69वें स्वतंत्रता दिवस पर एक छोटे-से कार्यक्रम का आयोजन किया गया | इस कार्यक्रम की तैयारी में मण्डल की ओर से </a:t>
            </a:r>
            <a:r>
              <a:rPr lang="hi-IN" dirty="0" smtClean="0"/>
              <a:t>14.08.15 </a:t>
            </a:r>
            <a:r>
              <a:rPr lang="hi-IN" dirty="0"/>
              <a:t>रात एक विडियो (देशभक्ति गानों के साथ) भी दिखाया गया जिसमें मण्डल के पूर्व प्रयासों का विवरण था एवं क्षेत्रवासियों को निमंत्रण था </a:t>
            </a:r>
            <a:r>
              <a:rPr lang="hi-IN" dirty="0" smtClean="0"/>
              <a:t>|</a:t>
            </a:r>
            <a:endParaRPr lang="en-US" dirty="0" smtClean="0"/>
          </a:p>
          <a:p>
            <a:endParaRPr lang="en-US" dirty="0" smtClean="0"/>
          </a:p>
          <a:p>
            <a:r>
              <a:rPr lang="hi-IN" dirty="0" smtClean="0"/>
              <a:t>15.08.15 </a:t>
            </a:r>
            <a:r>
              <a:rPr lang="hi-IN" dirty="0"/>
              <a:t>की सुबह 7 बजे, पूर्व निर्धारित कार्यक्रम अनुसार कुछ पड़ोसी इकट्ठे हुए | वरिष्ठ नागरिक श्री राजवीर शर्मा जी ने झंडा फहराया | सब ने साथ बैठ कर टी.वी. पर लाइव प्रधानमंत्री जी का भाषण देखा और लड्डू बाँट कर खुशी मनाई |</a:t>
            </a:r>
            <a:endParaRPr lang="en-US" dirty="0"/>
          </a:p>
        </p:txBody>
      </p:sp>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i-IN" dirty="0" smtClean="0">
                <a:effectLst>
                  <a:outerShdw blurRad="38100" dist="38100" dir="2700000" algn="tl">
                    <a:srgbClr val="000000">
                      <a:alpha val="43137"/>
                    </a:srgbClr>
                  </a:outerShdw>
                </a:effectLst>
              </a:rPr>
              <a:t>स्वतंत्रता दिवस 201</a:t>
            </a:r>
            <a:r>
              <a:rPr lang="en-US" dirty="0" smtClean="0">
                <a:effectLst>
                  <a:outerShdw blurRad="38100" dist="38100" dir="2700000" algn="tl">
                    <a:srgbClr val="000000">
                      <a:alpha val="43137"/>
                    </a:srgbClr>
                  </a:outerShdw>
                </a:effectLst>
                <a:latin typeface="Mangal" panose="02040503050203030202" pitchFamily="18" charset="0"/>
                <a:cs typeface="Mangal" panose="02040503050203030202" pitchFamily="18" charset="0"/>
              </a:rPr>
              <a:t>5</a:t>
            </a:r>
            <a:endParaRPr lang="en-US" dirty="0">
              <a:effectLst>
                <a:outerShdw blurRad="38100" dist="38100" dir="2700000" algn="tl">
                  <a:srgbClr val="000000">
                    <a:alpha val="43137"/>
                  </a:srgbClr>
                </a:outerShdw>
              </a:effectLst>
              <a:latin typeface="Mangal" panose="02040503050203030202" pitchFamily="18" charset="0"/>
              <a:cs typeface="Mangal" panose="02040503050203030202" pitchFamily="18" charset="0"/>
            </a:endParaRPr>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extLst>
      <p:ext uri="{BB962C8B-B14F-4D97-AF65-F5344CB8AC3E}">
        <p14:creationId xmlns:p14="http://schemas.microsoft.com/office/powerpoint/2010/main" val="4164782589"/>
      </p:ext>
    </p:extLst>
  </p:cSld>
  <p:clrMapOvr>
    <a:masterClrMapping/>
  </p:clrMapOvr>
  <p:transition spd="med" advClick="0" advTm="6000">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i-IN" dirty="0" smtClean="0">
                <a:effectLst>
                  <a:outerShdw blurRad="38100" dist="38100" dir="2700000" algn="tl">
                    <a:srgbClr val="000000">
                      <a:alpha val="43137"/>
                    </a:srgbClr>
                  </a:outerShdw>
                </a:effectLst>
              </a:rPr>
              <a:t>स्वतंत्रता दिवस 201</a:t>
            </a:r>
            <a:r>
              <a:rPr lang="en-US" dirty="0" smtClean="0">
                <a:effectLst>
                  <a:outerShdw blurRad="38100" dist="38100" dir="2700000" algn="tl">
                    <a:srgbClr val="000000">
                      <a:alpha val="43137"/>
                    </a:srgbClr>
                  </a:outerShdw>
                </a:effectLst>
                <a:latin typeface="Mangal" panose="02040503050203030202" pitchFamily="18" charset="0"/>
                <a:cs typeface="Mangal" panose="02040503050203030202" pitchFamily="18" charset="0"/>
              </a:rPr>
              <a:t>5</a:t>
            </a:r>
            <a:endParaRPr lang="en-US" dirty="0">
              <a:effectLst>
                <a:outerShdw blurRad="38100" dist="38100" dir="2700000" algn="tl">
                  <a:srgbClr val="000000">
                    <a:alpha val="43137"/>
                  </a:srgbClr>
                </a:outerShdw>
              </a:effectLst>
              <a:latin typeface="Mangal" panose="02040503050203030202" pitchFamily="18" charset="0"/>
              <a:cs typeface="Mangal" panose="02040503050203030202" pitchFamily="18" charset="0"/>
            </a:endParaRPr>
          </a:p>
        </p:txBody>
      </p:sp>
      <p:sp>
        <p:nvSpPr>
          <p:cNvPr id="5" name="TextBox 4"/>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extLst>
      <p:ext uri="{BB962C8B-B14F-4D97-AF65-F5344CB8AC3E}">
        <p14:creationId xmlns:p14="http://schemas.microsoft.com/office/powerpoint/2010/main" val="3709752603"/>
      </p:ext>
    </p:extLst>
  </p:cSld>
  <p:clrMapOvr>
    <a:masterClrMapping/>
  </p:clrMapOvr>
  <p:transition spd="med" advClick="0" advTm="6000">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382" y="0"/>
            <a:ext cx="8021236" cy="6858000"/>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i-IN" dirty="0" smtClean="0">
                <a:effectLst>
                  <a:outerShdw blurRad="38100" dist="38100" dir="2700000" algn="tl">
                    <a:srgbClr val="000000">
                      <a:alpha val="43137"/>
                    </a:srgbClr>
                  </a:outerShdw>
                </a:effectLst>
              </a:rPr>
              <a:t>स्वतंत्रता दिवस 201</a:t>
            </a:r>
            <a:r>
              <a:rPr lang="en-US" dirty="0" smtClean="0">
                <a:effectLst>
                  <a:outerShdw blurRad="38100" dist="38100" dir="2700000" algn="tl">
                    <a:srgbClr val="000000">
                      <a:alpha val="43137"/>
                    </a:srgbClr>
                  </a:outerShdw>
                </a:effectLst>
                <a:latin typeface="Mangal" panose="02040503050203030202" pitchFamily="18" charset="0"/>
                <a:cs typeface="Mangal" panose="02040503050203030202" pitchFamily="18" charset="0"/>
              </a:rPr>
              <a:t>5</a:t>
            </a:r>
            <a:endParaRPr lang="en-US" dirty="0">
              <a:effectLst>
                <a:outerShdw blurRad="38100" dist="38100" dir="2700000" algn="tl">
                  <a:srgbClr val="000000">
                    <a:alpha val="43137"/>
                  </a:srgbClr>
                </a:outerShdw>
              </a:effectLst>
              <a:latin typeface="Mangal" panose="02040503050203030202" pitchFamily="18" charset="0"/>
              <a:cs typeface="Mangal" panose="02040503050203030202" pitchFamily="18" charset="0"/>
            </a:endParaRPr>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extLst>
      <p:ext uri="{BB962C8B-B14F-4D97-AF65-F5344CB8AC3E}">
        <p14:creationId xmlns:p14="http://schemas.microsoft.com/office/powerpoint/2010/main" val="563145565"/>
      </p:ext>
    </p:extLst>
  </p:cSld>
  <p:clrMapOvr>
    <a:masterClrMapping/>
  </p:clrMapOvr>
  <p:transition spd="med" advClick="0" advTm="6000">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i-IN" dirty="0" smtClean="0">
                <a:effectLst>
                  <a:outerShdw blurRad="38100" dist="38100" dir="2700000" algn="tl">
                    <a:srgbClr val="000000">
                      <a:alpha val="43137"/>
                    </a:srgbClr>
                  </a:outerShdw>
                </a:effectLst>
              </a:rPr>
              <a:t>स्वतंत्रता दिवस 201</a:t>
            </a:r>
            <a:r>
              <a:rPr lang="en-US" dirty="0" smtClean="0">
                <a:effectLst>
                  <a:outerShdw blurRad="38100" dist="38100" dir="2700000" algn="tl">
                    <a:srgbClr val="000000">
                      <a:alpha val="43137"/>
                    </a:srgbClr>
                  </a:outerShdw>
                </a:effectLst>
                <a:latin typeface="Mangal" panose="02040503050203030202" pitchFamily="18" charset="0"/>
                <a:cs typeface="Mangal" panose="02040503050203030202" pitchFamily="18" charset="0"/>
              </a:rPr>
              <a:t>5</a:t>
            </a:r>
            <a:endParaRPr lang="en-US" dirty="0">
              <a:effectLst>
                <a:outerShdw blurRad="38100" dist="38100" dir="2700000" algn="tl">
                  <a:srgbClr val="000000">
                    <a:alpha val="43137"/>
                  </a:srgbClr>
                </a:outerShdw>
              </a:effectLst>
              <a:latin typeface="Mangal" panose="02040503050203030202" pitchFamily="18" charset="0"/>
              <a:cs typeface="Mangal" panose="02040503050203030202" pitchFamily="18" charset="0"/>
            </a:endParaRPr>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extLst>
      <p:ext uri="{BB962C8B-B14F-4D97-AF65-F5344CB8AC3E}">
        <p14:creationId xmlns:p14="http://schemas.microsoft.com/office/powerpoint/2010/main" val="1617148200"/>
      </p:ext>
    </p:extLst>
  </p:cSld>
  <p:clrMapOvr>
    <a:masterClrMapping/>
  </p:clrMapOvr>
  <p:transition spd="med" advClick="0" advTm="6000">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i-IN" dirty="0" smtClean="0">
                <a:effectLst>
                  <a:outerShdw blurRad="38100" dist="38100" dir="2700000" algn="tl">
                    <a:srgbClr val="000000">
                      <a:alpha val="43137"/>
                    </a:srgbClr>
                  </a:outerShdw>
                </a:effectLst>
              </a:rPr>
              <a:t>स्वतंत्रता दिवस 201</a:t>
            </a:r>
            <a:r>
              <a:rPr lang="en-US" dirty="0" smtClean="0">
                <a:effectLst>
                  <a:outerShdw blurRad="38100" dist="38100" dir="2700000" algn="tl">
                    <a:srgbClr val="000000">
                      <a:alpha val="43137"/>
                    </a:srgbClr>
                  </a:outerShdw>
                </a:effectLst>
                <a:latin typeface="Mangal" panose="02040503050203030202" pitchFamily="18" charset="0"/>
                <a:cs typeface="Mangal" panose="02040503050203030202" pitchFamily="18" charset="0"/>
              </a:rPr>
              <a:t>5</a:t>
            </a:r>
            <a:endParaRPr lang="en-US" dirty="0">
              <a:effectLst>
                <a:outerShdw blurRad="38100" dist="38100" dir="2700000" algn="tl">
                  <a:srgbClr val="000000">
                    <a:alpha val="43137"/>
                  </a:srgbClr>
                </a:outerShdw>
              </a:effectLst>
              <a:latin typeface="Mangal" panose="02040503050203030202" pitchFamily="18" charset="0"/>
              <a:cs typeface="Mangal" panose="02040503050203030202" pitchFamily="18" charset="0"/>
            </a:endParaRPr>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extLst>
      <p:ext uri="{BB962C8B-B14F-4D97-AF65-F5344CB8AC3E}">
        <p14:creationId xmlns:p14="http://schemas.microsoft.com/office/powerpoint/2010/main" val="1541749894"/>
      </p:ext>
    </p:extLst>
  </p:cSld>
  <p:clrMapOvr>
    <a:masterClrMapping/>
  </p:clrMapOvr>
  <p:transition spd="med" advClick="0" advTm="6000">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i-IN" dirty="0" smtClean="0">
                <a:effectLst>
                  <a:outerShdw blurRad="38100" dist="38100" dir="2700000" algn="tl">
                    <a:srgbClr val="000000">
                      <a:alpha val="43137"/>
                    </a:srgbClr>
                  </a:outerShdw>
                </a:effectLst>
              </a:rPr>
              <a:t>स्वतंत्रता दिवस 201</a:t>
            </a:r>
            <a:r>
              <a:rPr lang="en-US" dirty="0" smtClean="0">
                <a:effectLst>
                  <a:outerShdw blurRad="38100" dist="38100" dir="2700000" algn="tl">
                    <a:srgbClr val="000000">
                      <a:alpha val="43137"/>
                    </a:srgbClr>
                  </a:outerShdw>
                </a:effectLst>
                <a:latin typeface="Mangal" panose="02040503050203030202" pitchFamily="18" charset="0"/>
                <a:cs typeface="Mangal" panose="02040503050203030202" pitchFamily="18" charset="0"/>
              </a:rPr>
              <a:t>5</a:t>
            </a:r>
            <a:endParaRPr lang="en-US" dirty="0">
              <a:effectLst>
                <a:outerShdw blurRad="38100" dist="38100" dir="2700000" algn="tl">
                  <a:srgbClr val="000000">
                    <a:alpha val="43137"/>
                  </a:srgbClr>
                </a:outerShdw>
              </a:effectLst>
              <a:latin typeface="Mangal" panose="02040503050203030202" pitchFamily="18" charset="0"/>
              <a:cs typeface="Mangal" panose="02040503050203030202" pitchFamily="18" charset="0"/>
            </a:endParaRPr>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extLst>
      <p:ext uri="{BB962C8B-B14F-4D97-AF65-F5344CB8AC3E}">
        <p14:creationId xmlns:p14="http://schemas.microsoft.com/office/powerpoint/2010/main" val="4058670463"/>
      </p:ext>
    </p:extLst>
  </p:cSld>
  <p:clrMapOvr>
    <a:masterClrMapping/>
  </p:clrMapOvr>
  <p:transition spd="med" advClick="0" advTm="6000">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i-IN" dirty="0" smtClean="0">
                <a:effectLst>
                  <a:outerShdw blurRad="38100" dist="38100" dir="2700000" algn="tl">
                    <a:srgbClr val="000000">
                      <a:alpha val="43137"/>
                    </a:srgbClr>
                  </a:outerShdw>
                </a:effectLst>
              </a:rPr>
              <a:t>स्वतंत्रता दिवस 201</a:t>
            </a:r>
            <a:r>
              <a:rPr lang="en-US" dirty="0" smtClean="0">
                <a:effectLst>
                  <a:outerShdw blurRad="38100" dist="38100" dir="2700000" algn="tl">
                    <a:srgbClr val="000000">
                      <a:alpha val="43137"/>
                    </a:srgbClr>
                  </a:outerShdw>
                </a:effectLst>
                <a:latin typeface="Mangal" panose="02040503050203030202" pitchFamily="18" charset="0"/>
                <a:cs typeface="Mangal" panose="02040503050203030202" pitchFamily="18" charset="0"/>
              </a:rPr>
              <a:t>5</a:t>
            </a:r>
            <a:endParaRPr lang="en-US" dirty="0">
              <a:effectLst>
                <a:outerShdw blurRad="38100" dist="38100" dir="2700000" algn="tl">
                  <a:srgbClr val="000000">
                    <a:alpha val="43137"/>
                  </a:srgbClr>
                </a:outerShdw>
              </a:effectLst>
              <a:latin typeface="Mangal" panose="02040503050203030202" pitchFamily="18" charset="0"/>
              <a:cs typeface="Mangal" panose="02040503050203030202" pitchFamily="18" charset="0"/>
            </a:endParaRPr>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extLst>
      <p:ext uri="{BB962C8B-B14F-4D97-AF65-F5344CB8AC3E}">
        <p14:creationId xmlns:p14="http://schemas.microsoft.com/office/powerpoint/2010/main" val="15270940"/>
      </p:ext>
    </p:extLst>
  </p:cSld>
  <p:clrMapOvr>
    <a:masterClrMapping/>
  </p:clrMapOvr>
  <p:transition spd="med" advClick="0" advTm="6000">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i-IN" dirty="0" smtClean="0">
                <a:effectLst>
                  <a:outerShdw blurRad="38100" dist="38100" dir="2700000" algn="tl">
                    <a:srgbClr val="000000">
                      <a:alpha val="43137"/>
                    </a:srgbClr>
                  </a:outerShdw>
                </a:effectLst>
              </a:rPr>
              <a:t>स्वतंत्रता दिवस 201</a:t>
            </a:r>
            <a:r>
              <a:rPr lang="en-US" dirty="0" smtClean="0">
                <a:effectLst>
                  <a:outerShdw blurRad="38100" dist="38100" dir="2700000" algn="tl">
                    <a:srgbClr val="000000">
                      <a:alpha val="43137"/>
                    </a:srgbClr>
                  </a:outerShdw>
                </a:effectLst>
                <a:latin typeface="Mangal" panose="02040503050203030202" pitchFamily="18" charset="0"/>
                <a:cs typeface="Mangal" panose="02040503050203030202" pitchFamily="18" charset="0"/>
              </a:rPr>
              <a:t>5</a:t>
            </a:r>
            <a:endParaRPr lang="en-US" dirty="0">
              <a:effectLst>
                <a:outerShdw blurRad="38100" dist="38100" dir="2700000" algn="tl">
                  <a:srgbClr val="000000">
                    <a:alpha val="43137"/>
                  </a:srgbClr>
                </a:outerShdw>
              </a:effectLst>
              <a:latin typeface="Mangal" panose="02040503050203030202" pitchFamily="18" charset="0"/>
              <a:cs typeface="Mangal" panose="02040503050203030202" pitchFamily="18" charset="0"/>
            </a:endParaRPr>
          </a:p>
        </p:txBody>
      </p:sp>
      <p:sp>
        <p:nvSpPr>
          <p:cNvPr id="4" name="TextBox 3"/>
          <p:cNvSpPr txBox="1"/>
          <p:nvPr/>
        </p:nvSpPr>
        <p:spPr>
          <a:xfrm>
            <a:off x="5562600" y="6248400"/>
            <a:ext cx="3352800" cy="4001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wrap="square" rtlCol="0">
            <a:spAutoFit/>
          </a:bodyPr>
          <a:lstStyle/>
          <a:p>
            <a:pPr algn="r"/>
            <a:r>
              <a:rPr lang="hi-IN" sz="2000" b="1" dirty="0" smtClean="0"/>
              <a:t>नवउमंग मित्र मंडल – द्वितीय</a:t>
            </a:r>
            <a:endParaRPr lang="en-US" sz="2000" b="1" dirty="0"/>
          </a:p>
        </p:txBody>
      </p:sp>
    </p:spTree>
    <p:extLst>
      <p:ext uri="{BB962C8B-B14F-4D97-AF65-F5344CB8AC3E}">
        <p14:creationId xmlns:p14="http://schemas.microsoft.com/office/powerpoint/2010/main" val="3911586513"/>
      </p:ext>
    </p:extLst>
  </p:cSld>
  <p:clrMapOvr>
    <a:masterClrMapping/>
  </p:clrMapOvr>
  <p:transition spd="med" advClick="0" advTm="6000">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2698746592"/>
      </p:ext>
    </p:extLst>
  </p:cSld>
  <p:clrMapOvr>
    <a:masterClrMapping/>
  </p:clrMapOvr>
  <p:transition spd="med" advClick="0" advTm="6000">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3862797216"/>
      </p:ext>
    </p:extLst>
  </p:cSld>
  <p:clrMapOvr>
    <a:masterClrMapping/>
  </p:clrMapOvr>
  <p:transition spd="med" advClick="0" advTm="6000">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13" y="0"/>
            <a:ext cx="7177774" cy="6858000"/>
          </a:xfrm>
          <a:prstGeom prst="rect">
            <a:avLst/>
          </a:prstGeom>
        </p:spPr>
      </p:pic>
      <p:sp>
        <p:nvSpPr>
          <p:cNvPr id="3" name="TextBox 2"/>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1705993230"/>
      </p:ext>
    </p:extLst>
  </p:cSld>
  <p:clrMapOvr>
    <a:masterClrMapping/>
  </p:clrMapOvr>
  <p:transition spd="med" advClick="0" advTm="6000">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2142996896"/>
      </p:ext>
    </p:extLst>
  </p:cSld>
  <p:clrMapOvr>
    <a:masterClrMapping/>
  </p:clrMapOvr>
  <p:transition spd="med" advClick="0" advTm="6000">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019800" y="152400"/>
            <a:ext cx="3048000" cy="40011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r"/>
            <a:r>
              <a:rPr lang="hi-IN" sz="2000" b="1" dirty="0" smtClean="0"/>
              <a:t>नवउमंग मित्र मंडल – प्रथम</a:t>
            </a:r>
            <a:endParaRPr lang="en-US" sz="2000" b="1" dirty="0"/>
          </a:p>
        </p:txBody>
      </p:sp>
    </p:spTree>
    <p:extLst>
      <p:ext uri="{BB962C8B-B14F-4D97-AF65-F5344CB8AC3E}">
        <p14:creationId xmlns:p14="http://schemas.microsoft.com/office/powerpoint/2010/main" val="951698337"/>
      </p:ext>
    </p:extLst>
  </p:cSld>
  <p:clrMapOvr>
    <a:masterClrMapping/>
  </p:clrMapOvr>
  <p:transition spd="med" advClick="0" advTm="6000">
    <p:dissolv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363</TotalTime>
  <Words>942</Words>
  <Application>Microsoft Office PowerPoint</Application>
  <PresentationFormat>On-screen Show (4:3)</PresentationFormat>
  <Paragraphs>114</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Mangal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जल समस्या के  समाधान का प्रयास</vt:lpstr>
      <vt:lpstr>जल समस्या के  समाधान का प्रयास</vt:lpstr>
      <vt:lpstr>जल समस्या के  समाधान का प्रयास</vt:lpstr>
      <vt:lpstr>जल समस्या के  समाधान का प्रयास</vt:lpstr>
      <vt:lpstr>जल समस्या के  समाधान का प्रयास</vt:lpstr>
      <vt:lpstr>जल समस्या के  समाधान का प्रयास</vt:lpstr>
      <vt:lpstr>जल समस्या के  समाधान का प्रयास</vt:lpstr>
      <vt:lpstr>स्वरोजगार से स्वावलंबन</vt:lpstr>
      <vt:lpstr>स्वरोजगार से स्वावलंबन</vt:lpstr>
      <vt:lpstr>स्वरोजगार से स्वावलंबन</vt:lpstr>
      <vt:lpstr>स्वरोजगार से स्वावलंबन</vt:lpstr>
      <vt:lpstr>स्वरोजगार से स्वावलंबन</vt:lpstr>
      <vt:lpstr>स्वरोजगार से स्वावलंबन</vt:lpstr>
      <vt:lpstr>स्वरोजगार से स्वावलंबन</vt:lpstr>
      <vt:lpstr>स्वरोजगार से स्वावलंबन</vt:lpstr>
      <vt:lpstr>स्वरोजगार से स्वावलंबन</vt:lpstr>
      <vt:lpstr>स्वरोजगार से स्वावलंबन</vt:lpstr>
      <vt:lpstr>स्वरोजगार से स्वावलंबन</vt:lpstr>
      <vt:lpstr>स्वरोजगार से स्वावलंबन</vt:lpstr>
      <vt:lpstr>होली मिलन समारोह</vt:lpstr>
      <vt:lpstr>होली मिलन समारोह</vt:lpstr>
      <vt:lpstr>होली मिलन समारोह</vt:lpstr>
      <vt:lpstr>होली मिलन समारोह</vt:lpstr>
      <vt:lpstr>होली मिलन समारोह</vt:lpstr>
      <vt:lpstr>मतदाता जागरण</vt:lpstr>
      <vt:lpstr>मतदाता जागरण</vt:lpstr>
      <vt:lpstr>स्वतंत्रता दिवस 2014</vt:lpstr>
      <vt:lpstr>स्वतंत्रता दिवस 2014</vt:lpstr>
      <vt:lpstr>स्वतंत्रता दिवस 2014</vt:lpstr>
      <vt:lpstr>स्वतंत्रता दिवस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Suyash Pandey</dc:creator>
  <cp:lastModifiedBy>SUYASH</cp:lastModifiedBy>
  <cp:revision>41</cp:revision>
  <dcterms:created xsi:type="dcterms:W3CDTF">2015-08-14T04:35:12Z</dcterms:created>
  <dcterms:modified xsi:type="dcterms:W3CDTF">2016-05-27T12:39:46Z</dcterms:modified>
</cp:coreProperties>
</file>